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0"/>
  </p:notesMasterIdLst>
  <p:handoutMasterIdLst>
    <p:handoutMasterId r:id="rId31"/>
  </p:handoutMasterIdLst>
  <p:sldIdLst>
    <p:sldId id="274" r:id="rId3"/>
    <p:sldId id="276" r:id="rId4"/>
    <p:sldId id="422" r:id="rId5"/>
    <p:sldId id="353" r:id="rId6"/>
    <p:sldId id="395" r:id="rId7"/>
    <p:sldId id="426" r:id="rId8"/>
    <p:sldId id="397" r:id="rId9"/>
    <p:sldId id="398" r:id="rId10"/>
    <p:sldId id="399" r:id="rId11"/>
    <p:sldId id="427" r:id="rId12"/>
    <p:sldId id="402" r:id="rId13"/>
    <p:sldId id="403" r:id="rId14"/>
    <p:sldId id="405" r:id="rId15"/>
    <p:sldId id="406" r:id="rId16"/>
    <p:sldId id="407" r:id="rId17"/>
    <p:sldId id="408" r:id="rId18"/>
    <p:sldId id="409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24" r:id="rId27"/>
    <p:sldId id="419" r:id="rId28"/>
    <p:sldId id="420" r:id="rId2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21" autoAdjust="0"/>
    <p:restoredTop sz="94533" autoAdjust="0"/>
  </p:normalViewPr>
  <p:slideViewPr>
    <p:cSldViewPr>
      <p:cViewPr varScale="1">
        <p:scale>
          <a:sx n="72" d="100"/>
          <a:sy n="72" d="100"/>
        </p:scale>
        <p:origin x="366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03-02-2015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03-02-2015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12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03-02-2015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03-02-2015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0.jpe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://borishristov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20/Databases-Feb-201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qlzoo.net/" TargetMode="External"/><Relationship Id="rId2" Type="http://schemas.openxmlformats.org/officeDocument/2006/relationships/hyperlink" Target="http://www.w3schools.com/sql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hyperlink" Target="http://www.tutorialspoint.com/sql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oracle.com/technetwork/developer-tools/sql-developer/downloads/index.html" TargetMode="External"/><Relationship Id="rId13" Type="http://schemas.openxmlformats.org/officeDocument/2006/relationships/hyperlink" Target="http://www.visualstudio.com/" TargetMode="External"/><Relationship Id="rId3" Type="http://schemas.openxmlformats.org/officeDocument/2006/relationships/hyperlink" Target="http://www.microsoft.com/en-us/server-cloud/products/sql-server/" TargetMode="External"/><Relationship Id="rId7" Type="http://schemas.openxmlformats.org/officeDocument/2006/relationships/hyperlink" Target="http://www.oracle.com/technetwork/database/database-technologies/express-edition/downloads/index.html" TargetMode="External"/><Relationship Id="rId12" Type="http://schemas.openxmlformats.org/officeDocument/2006/relationships/hyperlink" Target="https://www.nuget.org/packages/System.Data.SQLite.EF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ysql.com/products/workbench/" TargetMode="External"/><Relationship Id="rId11" Type="http://schemas.openxmlformats.org/officeDocument/2006/relationships/hyperlink" Target="http://www.sqlite.org/" TargetMode="External"/><Relationship Id="rId5" Type="http://schemas.openxmlformats.org/officeDocument/2006/relationships/hyperlink" Target="http://dev.mysql.com/downloads/mysql/" TargetMode="External"/><Relationship Id="rId10" Type="http://schemas.openxmlformats.org/officeDocument/2006/relationships/hyperlink" Target="http://robomongo.org/" TargetMode="External"/><Relationship Id="rId4" Type="http://schemas.openxmlformats.org/officeDocument/2006/relationships/hyperlink" Target="https://msdn.microsoft.com/en-us/evalcenter/dn434042.aspx" TargetMode="External"/><Relationship Id="rId9" Type="http://schemas.openxmlformats.org/officeDocument/2006/relationships/hyperlink" Target="https://www.mongodb.org/downloads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58.png"/><Relationship Id="rId3" Type="http://schemas.openxmlformats.org/officeDocument/2006/relationships/hyperlink" Target="https://softuni.bg/courses/databases" TargetMode="External"/><Relationship Id="rId7" Type="http://schemas.openxmlformats.org/officeDocument/2006/relationships/image" Target="../media/image55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7.png"/><Relationship Id="rId5" Type="http://schemas.openxmlformats.org/officeDocument/2006/relationships/image" Target="../media/image54.jpeg"/><Relationship Id="rId15" Type="http://schemas.openxmlformats.org/officeDocument/2006/relationships/image" Target="../media/image59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56.png"/><Relationship Id="rId14" Type="http://schemas.openxmlformats.org/officeDocument/2006/relationships/hyperlink" Target="http://www.softwaregroup-bg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www.vgeorgiev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027612" y="1122428"/>
            <a:ext cx="63917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9412" y="2285999"/>
            <a:ext cx="7306141" cy="1280903"/>
          </a:xfrm>
        </p:spPr>
        <p:txBody>
          <a:bodyPr>
            <a:normAutofit/>
          </a:bodyPr>
          <a:lstStyle/>
          <a:p>
            <a:r>
              <a:rPr lang="en-US" dirty="0" smtClean="0"/>
              <a:t>Database Course Program, Evaluation, Exams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2" descr="https://encrypted-tbn1.gstatic.com/images?q=tbn:ANd9GcQRZywIAqev4KzIpgcdPb_UDhKKufs0XfcBF3H59wanTJiG6Mgj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3974870"/>
            <a:ext cx="3146502" cy="227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encrypted-tbn3.gstatic.com/images?q=tbn:ANd9GcRIiqaXvZovKsLxQJLKo2eq1sINLHM3XDvBxYn-DWg_7wEtVZdw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2" y="3737106"/>
            <a:ext cx="3352800" cy="25113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encrypted-tbn0.gstatic.com/images?q=tbn:ANd9GcTjqzq458FeEqUWC7vn64qwBjzL7wF5Xxcj-cVvAh0YCQUuw-y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534578"/>
            <a:ext cx="2180316" cy="16331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Boris Hristov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400" dirty="0" smtClean="0"/>
              <a:t>SQL Server Consultant, Trainer and MVP</a:t>
            </a:r>
          </a:p>
          <a:p>
            <a:pPr lvl="1">
              <a:lnSpc>
                <a:spcPct val="100000"/>
              </a:lnSpc>
            </a:pPr>
            <a:r>
              <a:rPr lang="en-US" sz="3400" dirty="0" smtClean="0"/>
              <a:t>Technical Author for </a:t>
            </a:r>
            <a:r>
              <a:rPr lang="en-US" sz="3400" dirty="0" err="1" smtClean="0"/>
              <a:t>Pluralsight</a:t>
            </a:r>
            <a:endParaRPr lang="en-US" sz="3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400" smtClean="0"/>
              <a:t>International Speaker</a:t>
            </a:r>
            <a:endParaRPr lang="en-US" sz="3400" dirty="0" smtClean="0"/>
          </a:p>
          <a:p>
            <a:pPr lvl="1">
              <a:lnSpc>
                <a:spcPct val="100000"/>
              </a:lnSpc>
            </a:pPr>
            <a:r>
              <a:rPr lang="en-US" sz="3400" dirty="0" smtClean="0"/>
              <a:t>SQL Server Trainer @ New Bulgarian University</a:t>
            </a:r>
          </a:p>
          <a:p>
            <a:pPr lvl="1">
              <a:lnSpc>
                <a:spcPct val="100000"/>
              </a:lnSpc>
            </a:pPr>
            <a:r>
              <a:rPr lang="en-GB" sz="3400" dirty="0" smtClean="0"/>
              <a:t>Hosts </a:t>
            </a:r>
            <a:r>
              <a:rPr lang="bg-BG" sz="3400" dirty="0" smtClean="0"/>
              <a:t>"</a:t>
            </a:r>
            <a:r>
              <a:rPr lang="en-US" sz="3400" dirty="0" smtClean="0"/>
              <a:t>SQL Hangout</a:t>
            </a:r>
            <a:r>
              <a:rPr lang="bg-BG" sz="3400" dirty="0" smtClean="0"/>
              <a:t>"</a:t>
            </a:r>
            <a:r>
              <a:rPr lang="en-US" sz="3400" dirty="0" smtClean="0"/>
              <a:t> video conversations</a:t>
            </a:r>
          </a:p>
          <a:p>
            <a:pPr lvl="1">
              <a:lnSpc>
                <a:spcPct val="100000"/>
              </a:lnSpc>
            </a:pPr>
            <a:r>
              <a:rPr lang="en-US" sz="3400" dirty="0" smtClean="0"/>
              <a:t>Web site &amp; blog</a:t>
            </a:r>
            <a:r>
              <a:rPr lang="en-US" sz="3400" dirty="0"/>
              <a:t>: </a:t>
            </a:r>
            <a:r>
              <a:rPr lang="en-US" sz="3400" dirty="0" smtClean="0">
                <a:hlinkClick r:id="rId2"/>
              </a:rPr>
              <a:t>www.borishristov.com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Trainers Team (3)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012" y="15240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4889776"/>
            <a:ext cx="10919672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Databases: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</a:t>
            </a:r>
            <a:r>
              <a:rPr lang="en-US" dirty="0" smtClean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Teamwork project: ~ 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Schedule: Feb 2015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Practical exam: 1 March 2015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Databases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1364998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3505200"/>
            <a:ext cx="3697855" cy="205790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612" y="4572000"/>
            <a:ext cx="7185872" cy="820600"/>
          </a:xfrm>
        </p:spPr>
        <p:txBody>
          <a:bodyPr/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884612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exam </a:t>
            </a:r>
            <a:r>
              <a:rPr lang="en-US" sz="3600" dirty="0" smtClean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bg-BG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sz="34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sz="3600" dirty="0"/>
              <a:t>+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sz="3600" dirty="0"/>
              <a:t>– 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sz="3600" dirty="0"/>
              <a:t>+ 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  <a:endParaRPr lang="en-US" sz="3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sz="3600" dirty="0" smtClean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"Databases"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4267200"/>
            <a:ext cx="3044332" cy="20107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The practical exam tests your SQL skills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Evaluated through an automated judge system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 will be given a database (SQL script)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 should write several SQL queries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The returned data will be evaluated in the judge system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Correct result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  <a:sym typeface="Wingdings" panose="05000000000000000000" pitchFamily="2" charset="2"/>
              </a:rPr>
              <a:t> gives the score for the problem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  <a:sym typeface="Wingdings" panose="05000000000000000000" pitchFamily="2" charset="2"/>
              </a:rPr>
              <a:t>Incorrect result  0 score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 – Practical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66212" y="1828800"/>
            <a:ext cx="2431027" cy="1752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1-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yG-zPuNuVow/UC1sInLEyVI/AAAAAAAAACc/3Apwctm139Q/s1600/c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495800"/>
            <a:ext cx="2374399" cy="1780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lipartbest.com/download?clipart=bcyrERxc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53" y="1535370"/>
            <a:ext cx="2290916" cy="23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1447800"/>
            <a:ext cx="2679495" cy="267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771" y="37338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smtClean="0"/>
              <a:t>Databases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19995" y="1918834"/>
            <a:ext cx="10945658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https://softuni.bg/trainings/20/Databases-Feb-2015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 smtClean="0"/>
              <a:t>Online SQL tutorial at W3 Schools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>
                <a:hlinkClick r:id="rId2"/>
              </a:rPr>
              <a:t>http://www.w3schools.com/sql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dirty="0" smtClean="0"/>
              <a:t>SQL Zoo – interactive SQL tutorial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sqlzoo.net</a:t>
            </a:r>
            <a:endParaRPr lang="en-US" dirty="0" smtClean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dirty="0" smtClean="0"/>
              <a:t>SQL and Database Tutorial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>
                <a:hlinkClick r:id="rId4"/>
              </a:rPr>
              <a:t>http://www.tutorialspoint.com/sql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Databases – Additional Resources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380" y="5105400"/>
            <a:ext cx="4066032" cy="12192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Microsoft </a:t>
            </a:r>
            <a:r>
              <a:rPr lang="en-US" dirty="0" smtClean="0">
                <a:hlinkClick r:id="rId3"/>
              </a:rPr>
              <a:t>SQL Server 2014 </a:t>
            </a:r>
            <a:r>
              <a:rPr lang="en-US" dirty="0" smtClean="0"/>
              <a:t>(Express or Standard </a:t>
            </a:r>
            <a:r>
              <a:rPr lang="en-US" dirty="0"/>
              <a:t>Edition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+ </a:t>
            </a:r>
            <a:r>
              <a:rPr lang="en-US" dirty="0">
                <a:hlinkClick r:id="rId4"/>
              </a:rPr>
              <a:t>SQL Server Management Studio </a:t>
            </a:r>
            <a:r>
              <a:rPr lang="en-US" dirty="0" smtClean="0">
                <a:hlinkClick r:id="rId4"/>
              </a:rPr>
              <a:t>2014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/>
              <a:t>SQL Server </a:t>
            </a:r>
            <a:r>
              <a:rPr lang="en-US" dirty="0" smtClean="0"/>
              <a:t>2012 may work as well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>
                <a:hlinkClick r:id="rId5"/>
              </a:rPr>
              <a:t>MySQL 5.6</a:t>
            </a:r>
            <a:r>
              <a:rPr lang="en-US" dirty="0" smtClean="0"/>
              <a:t> + </a:t>
            </a:r>
            <a:r>
              <a:rPr lang="en-US" dirty="0" smtClean="0">
                <a:hlinkClick r:id="rId6"/>
              </a:rPr>
              <a:t>MySQL Workbench 6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>
                <a:hlinkClick r:id="rId7"/>
              </a:rPr>
              <a:t>Oracle 11g XE</a:t>
            </a:r>
            <a:r>
              <a:rPr lang="en-US" dirty="0" smtClean="0"/>
              <a:t> (Express Edition) + </a:t>
            </a:r>
            <a:r>
              <a:rPr lang="en-US" dirty="0" smtClean="0">
                <a:hlinkClick r:id="rId8"/>
              </a:rPr>
              <a:t>Oracle SQL Developer 4.0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>
                <a:hlinkClick r:id="rId9"/>
              </a:rPr>
              <a:t>MongoDB 2.6</a:t>
            </a:r>
            <a:r>
              <a:rPr lang="en-US" dirty="0" smtClean="0"/>
              <a:t> + </a:t>
            </a:r>
            <a:r>
              <a:rPr lang="en-US" dirty="0" smtClean="0">
                <a:hlinkClick r:id="rId10"/>
              </a:rPr>
              <a:t>Robomongo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>
                <a:hlinkClick r:id="rId11"/>
              </a:rPr>
              <a:t>SQLite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>
                <a:hlinkClick r:id="rId12"/>
              </a:rPr>
              <a:t>System.Data.SQLite.EF6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>
                <a:hlinkClick r:id="rId13"/>
              </a:rPr>
              <a:t>Visual Studio Community 2013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https://softuni.bg/courses/databases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9378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Databases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smtClean="0"/>
              <a:t>#3 </a:t>
            </a:r>
            <a:r>
              <a:rPr lang="en-US" dirty="0" smtClean="0"/>
              <a:t>at the Software University</a:t>
            </a:r>
            <a:endParaRPr lang="en-US" dirty="0"/>
          </a:p>
        </p:txBody>
      </p:sp>
      <p:pic>
        <p:nvPicPr>
          <p:cNvPr id="31" name="Picture 3" descr="C:\Documents\Courses\OOP\OOP Images\content_qual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34806">
            <a:off x="9638789" y="4019678"/>
            <a:ext cx="1886680" cy="1548650"/>
          </a:xfrm>
          <a:prstGeom prst="rect">
            <a:avLst/>
          </a:prstGeom>
          <a:noFill/>
          <a:effectLst>
            <a:glow rad="63500">
              <a:schemeClr val="bg1">
                <a:alpha val="7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383722" y="1395818"/>
            <a:ext cx="11349490" cy="2490382"/>
            <a:chOff x="531812" y="1150430"/>
            <a:chExt cx="11053310" cy="2490382"/>
          </a:xfrm>
        </p:grpSpPr>
        <p:sp>
          <p:nvSpPr>
            <p:cNvPr id="34" name="TextBox 33"/>
            <p:cNvSpPr txBox="1"/>
            <p:nvPr/>
          </p:nvSpPr>
          <p:spPr>
            <a:xfrm>
              <a:off x="670276" y="1551587"/>
              <a:ext cx="2628202" cy="103451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/>
                <a:t>Databases</a:t>
              </a:r>
              <a:endParaRPr lang="bg-BG" sz="2000" dirty="0"/>
            </a:p>
            <a:p>
              <a:r>
                <a:rPr lang="en-US" sz="1600" dirty="0" smtClean="0"/>
                <a:t>10 </a:t>
              </a:r>
              <a:r>
                <a:rPr lang="en-US" sz="1600" dirty="0"/>
                <a:t>times</a:t>
              </a:r>
              <a:r>
                <a:rPr lang="bg-BG" sz="1600" dirty="0"/>
                <a:t> + </a:t>
              </a:r>
              <a:r>
                <a:rPr lang="en-US" sz="1600" dirty="0"/>
                <a:t>exam</a:t>
              </a:r>
              <a:r>
                <a:rPr lang="bg-BG" sz="1600" dirty="0"/>
                <a:t> + </a:t>
              </a:r>
              <a:r>
                <a:rPr lang="en-US" sz="1600" dirty="0"/>
                <a:t>TW</a:t>
              </a:r>
              <a:endParaRPr lang="bg-BG" sz="1600" dirty="0"/>
            </a:p>
            <a:p>
              <a:r>
                <a:rPr lang="bg-BG" sz="1600" dirty="0"/>
                <a:t>4 </a:t>
              </a:r>
              <a:r>
                <a:rPr lang="en-US" sz="1600" dirty="0"/>
                <a:t>weeks</a:t>
              </a:r>
              <a:r>
                <a:rPr lang="bg-BG" sz="1600" dirty="0"/>
                <a:t> * 3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31812" y="1150430"/>
              <a:ext cx="11053310" cy="324493"/>
              <a:chOff x="251520" y="760440"/>
              <a:chExt cx="8713090" cy="304800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251520" y="908650"/>
                <a:ext cx="8713090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6732420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8857848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620994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8332984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/>
            <p:cNvSpPr txBox="1"/>
            <p:nvPr/>
          </p:nvSpPr>
          <p:spPr>
            <a:xfrm>
              <a:off x="3363691" y="1547125"/>
              <a:ext cx="1964779" cy="103897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/>
                <a:t>DB</a:t>
              </a:r>
              <a:r>
                <a:rPr lang="bg-BG" sz="2000" dirty="0"/>
                <a:t> </a:t>
              </a:r>
              <a:r>
                <a:rPr lang="en-US" sz="2000" dirty="0"/>
                <a:t>Apps</a:t>
              </a:r>
              <a:endParaRPr lang="bg-BG" sz="2000" dirty="0"/>
            </a:p>
            <a:p>
              <a:r>
                <a:rPr lang="en-US" sz="1600" dirty="0" smtClean="0"/>
                <a:t>8 </a:t>
              </a:r>
              <a:r>
                <a:rPr lang="en-US" sz="1600" dirty="0"/>
                <a:t>times</a:t>
              </a:r>
              <a:r>
                <a:rPr lang="bg-BG" sz="1600" dirty="0"/>
                <a:t> + </a:t>
              </a:r>
              <a:r>
                <a:rPr lang="en-US" sz="1600" dirty="0"/>
                <a:t>exam</a:t>
              </a:r>
              <a:r>
                <a:rPr lang="bg-BG" sz="1600" dirty="0"/>
                <a:t> + </a:t>
              </a:r>
              <a:r>
                <a:rPr lang="en-US" sz="1600" dirty="0"/>
                <a:t>TW</a:t>
              </a:r>
              <a:endParaRPr lang="bg-BG" sz="1600" dirty="0"/>
            </a:p>
            <a:p>
              <a:r>
                <a:rPr lang="en-US" sz="1600" dirty="0"/>
                <a:t>3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3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94145" y="1551586"/>
              <a:ext cx="1952718" cy="1034511"/>
            </a:xfrm>
            <a:prstGeom prst="rect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/>
                <a:t>WS &amp;</a:t>
              </a:r>
              <a:r>
                <a:rPr lang="bg-BG" sz="2000" dirty="0"/>
                <a:t> </a:t>
              </a:r>
              <a:r>
                <a:rPr lang="en-US" sz="2000" dirty="0"/>
                <a:t>Cloud</a:t>
              </a:r>
              <a:endParaRPr lang="bg-BG" sz="2000" dirty="0"/>
            </a:p>
            <a:p>
              <a:r>
                <a:rPr lang="en-GB" sz="1600" dirty="0"/>
                <a:t>8</a:t>
              </a:r>
              <a:r>
                <a:rPr lang="en-US" sz="1600" dirty="0" smtClean="0"/>
                <a:t> </a:t>
              </a:r>
              <a:r>
                <a:rPr lang="en-US" sz="1600" dirty="0"/>
                <a:t>times</a:t>
              </a:r>
              <a:r>
                <a:rPr lang="bg-BG" sz="1600" dirty="0"/>
                <a:t> + </a:t>
              </a:r>
              <a:r>
                <a:rPr lang="en-US" sz="1600" dirty="0"/>
                <a:t>exam</a:t>
              </a:r>
              <a:r>
                <a:rPr lang="bg-BG" sz="1600" dirty="0"/>
                <a:t> + </a:t>
              </a:r>
              <a:r>
                <a:rPr lang="en-US" sz="1600" dirty="0"/>
                <a:t>TW</a:t>
              </a:r>
              <a:endParaRPr lang="bg-BG" sz="1600" dirty="0"/>
            </a:p>
            <a:p>
              <a:r>
                <a:rPr lang="en-US" sz="1600" dirty="0"/>
                <a:t>3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</a:t>
              </a:r>
              <a:r>
                <a:rPr lang="en-US" sz="1600" dirty="0"/>
                <a:t>3</a:t>
              </a:r>
              <a:r>
                <a:rPr lang="bg-BG" sz="1600" dirty="0"/>
                <a:t>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416331" y="1551587"/>
              <a:ext cx="1266945" cy="1034512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/>
                <a:t>Web Dev. </a:t>
              </a:r>
            </a:p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300" dirty="0" smtClean="0"/>
                <a:t>4 </a:t>
              </a:r>
              <a:r>
                <a:rPr lang="en-US" sz="1300" dirty="0"/>
                <a:t>times</a:t>
              </a:r>
              <a:r>
                <a:rPr lang="bg-BG" sz="1300" dirty="0"/>
                <a:t> + </a:t>
              </a:r>
              <a:r>
                <a:rPr lang="en-US" sz="1300" dirty="0" smtClean="0"/>
                <a:t>exam</a:t>
              </a:r>
              <a:endParaRPr lang="en-GB" sz="1300" dirty="0"/>
            </a:p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300" dirty="0" smtClean="0"/>
                <a:t>2</a:t>
              </a:r>
              <a:r>
                <a:rPr lang="bg-BG" sz="1300" dirty="0" smtClean="0"/>
                <a:t> </a:t>
              </a:r>
              <a:r>
                <a:rPr lang="en-US" sz="1300" dirty="0" smtClean="0"/>
                <a:t>weeks </a:t>
              </a:r>
              <a:r>
                <a:rPr lang="bg-BG" sz="1300" dirty="0" smtClean="0"/>
                <a:t>*</a:t>
              </a:r>
              <a:r>
                <a:rPr lang="en-GB" sz="1300" dirty="0" smtClean="0"/>
                <a:t> 2</a:t>
              </a:r>
              <a:r>
                <a:rPr lang="bg-BG" sz="1300" dirty="0" smtClean="0"/>
                <a:t> </a:t>
              </a:r>
              <a:r>
                <a:rPr lang="en-US" sz="1300" dirty="0"/>
                <a:t>times</a:t>
              </a:r>
              <a:endParaRPr lang="bg-BG" sz="1300" dirty="0"/>
            </a:p>
            <a:p>
              <a:endParaRPr lang="en-US" sz="18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752745" y="1547125"/>
              <a:ext cx="2696940" cy="1038973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/>
                <a:t>MVC</a:t>
              </a:r>
              <a:endParaRPr lang="bg-BG" sz="2000" dirty="0"/>
            </a:p>
            <a:p>
              <a:r>
                <a:rPr lang="en-US" sz="1600" dirty="0" smtClean="0"/>
                <a:t>7 </a:t>
              </a:r>
              <a:r>
                <a:rPr lang="en-US" sz="1600" dirty="0"/>
                <a:t>times</a:t>
              </a:r>
              <a:r>
                <a:rPr lang="bg-BG" sz="1600" dirty="0"/>
                <a:t> + </a:t>
              </a:r>
              <a:r>
                <a:rPr lang="en-US" sz="1600" dirty="0"/>
                <a:t>exam + TW</a:t>
              </a:r>
              <a:endParaRPr lang="bg-BG" sz="1600" dirty="0"/>
            </a:p>
            <a:p>
              <a:r>
                <a:rPr lang="en-US" sz="1600" dirty="0"/>
                <a:t>3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3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354020" y="2731742"/>
              <a:ext cx="2625010" cy="909070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/>
                <a:t>QA </a:t>
              </a:r>
              <a:r>
                <a:rPr lang="en-US" sz="2000" dirty="0" smtClean="0"/>
                <a:t>Engineering</a:t>
              </a:r>
              <a:endParaRPr lang="bg-BG" sz="20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057107" y="2731740"/>
              <a:ext cx="2626169" cy="909069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GB" sz="2000" dirty="0" smtClean="0"/>
                <a:t>Marketing and SEO</a:t>
              </a:r>
              <a:endParaRPr lang="bg-BG" sz="20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753395" y="2731740"/>
              <a:ext cx="2693415" cy="909069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 smtClean="0"/>
                <a:t>Data Structures and Algorithms</a:t>
              </a:r>
              <a:endParaRPr lang="bg-BG" sz="2000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42" y="4495800"/>
            <a:ext cx="1978318" cy="19726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693" y="4733955"/>
            <a:ext cx="1656630" cy="1656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028" y="4255008"/>
            <a:ext cx="3543300" cy="2228850"/>
          </a:xfrm>
          <a:prstGeom prst="rect">
            <a:avLst/>
          </a:prstGeom>
        </p:spPr>
      </p:pic>
      <p:pic>
        <p:nvPicPr>
          <p:cNvPr id="45" name="Picture 2" descr="http://www.phoenixsynergy.com/wp-content/uploads/2012/07/cloud1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469" y="3893132"/>
            <a:ext cx="2802743" cy="168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6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8255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2" y="914400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Course Introduction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Introduction to Databases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Introduction to MSSQL and MySQL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Data Modeling and E/R Diagrams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SQL Basics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Advanced SQL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T-SQL and Stored </a:t>
            </a:r>
            <a:r>
              <a:rPr lang="en-GB" dirty="0" smtClean="0"/>
              <a:t>Procedures</a:t>
            </a:r>
            <a:endParaRPr lang="en-GB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Databases – Course Program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4038600"/>
            <a:ext cx="2438400" cy="2438400"/>
          </a:xfrm>
          <a:prstGeom prst="rect">
            <a:avLst/>
          </a:prstGeom>
        </p:spPr>
      </p:pic>
      <p:pic>
        <p:nvPicPr>
          <p:cNvPr id="1026" name="Picture 2" descr="http://png-3.findicons.com/files/icons/977/rrze/720/computer_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255" y="1455919"/>
            <a:ext cx="2347913" cy="234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SQL Performance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Transactions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NoSQL Databases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MongoDb &amp; Redis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Lab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Exam Preparation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Practical Exam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Databases – Course Program (2)</a:t>
            </a:r>
            <a:endParaRPr lang="en-US" dirty="0"/>
          </a:p>
        </p:txBody>
      </p:sp>
      <p:pic>
        <p:nvPicPr>
          <p:cNvPr id="2050" name="Picture 2" descr="http://files.softicons.com/download/application-icons/programmers-pack-icons-by-iconshock/png/512/data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2209800"/>
            <a:ext cx="3581400" cy="358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00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412" y="16290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5954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8875799" cy="5426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Vladimir Georgiev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Software </a:t>
            </a:r>
            <a:r>
              <a:rPr lang="en-US" dirty="0" smtClean="0"/>
              <a:t>Engineer and Technical Trainer @ </a:t>
            </a:r>
            <a:r>
              <a:rPr lang="en-US" dirty="0"/>
              <a:t>Software University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graduate from </a:t>
            </a:r>
            <a:r>
              <a:rPr lang="en-US" dirty="0" smtClean="0"/>
              <a:t>the Telerik </a:t>
            </a:r>
            <a:r>
              <a:rPr lang="en-US" dirty="0"/>
              <a:t>Software Academy (2013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Student in Technical University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Computer and Software Engineering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Web site &amp; blog: </a:t>
            </a:r>
            <a:r>
              <a:rPr lang="en-US" dirty="0" smtClean="0">
                <a:hlinkClick r:id="rId2"/>
              </a:rPr>
              <a:t>www.VGeorgiev.org</a:t>
            </a:r>
            <a:endParaRPr lang="bg-BG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2" y="1524000"/>
            <a:ext cx="2061810" cy="277424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16790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926</Words>
  <Application>Microsoft Office PowerPoint</Application>
  <PresentationFormat>Custom</PresentationFormat>
  <Paragraphs>214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Consolas</vt:lpstr>
      <vt:lpstr>Wingdings</vt:lpstr>
      <vt:lpstr>Wingdings 2</vt:lpstr>
      <vt:lpstr>SoftUni 16x9</vt:lpstr>
      <vt:lpstr>Databases</vt:lpstr>
      <vt:lpstr>Table of Contents</vt:lpstr>
      <vt:lpstr>Level #3 at the Software University</vt:lpstr>
      <vt:lpstr>Databases</vt:lpstr>
      <vt:lpstr>Databases – Course Program</vt:lpstr>
      <vt:lpstr>Databases – Course Program (2)</vt:lpstr>
      <vt:lpstr>The Trainers Team</vt:lpstr>
      <vt:lpstr>Trainers Team</vt:lpstr>
      <vt:lpstr>Trainers Team (2)</vt:lpstr>
      <vt:lpstr>Trainers Team (3)</vt:lpstr>
      <vt:lpstr>Databases: More Details </vt:lpstr>
      <vt:lpstr>Training Duration – Databases</vt:lpstr>
      <vt:lpstr>Why English?</vt:lpstr>
      <vt:lpstr>Databases</vt:lpstr>
      <vt:lpstr>Scoring System for the "Databases"</vt:lpstr>
      <vt:lpstr>Databases – Practical Exam</vt:lpstr>
      <vt:lpstr>Homework Assignments</vt:lpstr>
      <vt:lpstr>Homework Peer Reviews</vt:lpstr>
      <vt:lpstr>Resources</vt:lpstr>
      <vt:lpstr>Course Web Site &amp; Forums</vt:lpstr>
      <vt:lpstr>Databases Slides and Videos</vt:lpstr>
      <vt:lpstr>Databases – Additional Resources</vt:lpstr>
      <vt:lpstr>Software University Learning System (SULS)</vt:lpstr>
      <vt:lpstr>Recommended Software</vt:lpstr>
      <vt:lpstr>Databases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 - Course Introduction</dc:title>
  <dc:subject>Software Development Course</dc:subject>
  <dc:creator/>
  <cp:keywords>Databases, SQL, programming, SoftUni, Software University, programming, software development, software engineering, course,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2015-02-03T14:02:59Z</dcterms:modified>
  <cp:category>Databases, SQL, programming, SoftUni, Software University, programming, software development, software engineering, course,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